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7" r:id="rId6"/>
    <p:sldId id="268" r:id="rId7"/>
    <p:sldId id="270" r:id="rId8"/>
    <p:sldId id="271" r:id="rId9"/>
    <p:sldId id="272" r:id="rId10"/>
    <p:sldId id="266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1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77A6"/>
    <a:srgbClr val="EDEEE9"/>
    <a:srgbClr val="C58AD0"/>
    <a:srgbClr val="A282A0"/>
    <a:srgbClr val="7030A0"/>
    <a:srgbClr val="FFFFFF"/>
    <a:srgbClr val="634888"/>
    <a:srgbClr val="F85745"/>
    <a:srgbClr val="3B3B3B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82" autoAdjust="0"/>
    <p:restoredTop sz="94660"/>
  </p:normalViewPr>
  <p:slideViewPr>
    <p:cSldViewPr snapToGrid="0">
      <p:cViewPr varScale="1">
        <p:scale>
          <a:sx n="70" d="100"/>
          <a:sy n="70" d="100"/>
        </p:scale>
        <p:origin x="4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ED723-58F5-4883-BA09-6DF62E3F2225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B60A-DCFF-4C75-AA63-0CE04DAC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57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ED723-58F5-4883-BA09-6DF62E3F2225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B60A-DCFF-4C75-AA63-0CE04DAC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9983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ED723-58F5-4883-BA09-6DF62E3F2225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B60A-DCFF-4C75-AA63-0CE04DAC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68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ED723-58F5-4883-BA09-6DF62E3F2225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B60A-DCFF-4C75-AA63-0CE04DAC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958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ED723-58F5-4883-BA09-6DF62E3F2225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B60A-DCFF-4C75-AA63-0CE04DAC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333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ED723-58F5-4883-BA09-6DF62E3F2225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B60A-DCFF-4C75-AA63-0CE04DAC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324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ED723-58F5-4883-BA09-6DF62E3F2225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B60A-DCFF-4C75-AA63-0CE04DAC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447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ED723-58F5-4883-BA09-6DF62E3F2225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B60A-DCFF-4C75-AA63-0CE04DAC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48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ED723-58F5-4883-BA09-6DF62E3F2225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B60A-DCFF-4C75-AA63-0CE04DAC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313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ED723-58F5-4883-BA09-6DF62E3F2225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B60A-DCFF-4C75-AA63-0CE04DAC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159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ED723-58F5-4883-BA09-6DF62E3F2225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B60A-DCFF-4C75-AA63-0CE04DAC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440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ED723-58F5-4883-BA09-6DF62E3F2225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2B60A-DCFF-4C75-AA63-0CE04DACB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293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圓角矩形 36"/>
          <p:cNvSpPr/>
          <p:nvPr/>
        </p:nvSpPr>
        <p:spPr>
          <a:xfrm>
            <a:off x="11247407" y="2679581"/>
            <a:ext cx="1889185" cy="495300"/>
          </a:xfrm>
          <a:prstGeom prst="roundRect">
            <a:avLst/>
          </a:prstGeom>
          <a:solidFill>
            <a:srgbClr val="A28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4" name="群組 33"/>
          <p:cNvGrpSpPr/>
          <p:nvPr/>
        </p:nvGrpSpPr>
        <p:grpSpPr>
          <a:xfrm>
            <a:off x="865551" y="954046"/>
            <a:ext cx="3919215" cy="4114731"/>
            <a:chOff x="865551" y="954046"/>
            <a:chExt cx="3919215" cy="4114731"/>
          </a:xfrm>
        </p:grpSpPr>
        <p:grpSp>
          <p:nvGrpSpPr>
            <p:cNvPr id="25" name="群組 24"/>
            <p:cNvGrpSpPr/>
            <p:nvPr/>
          </p:nvGrpSpPr>
          <p:grpSpPr>
            <a:xfrm rot="20665965">
              <a:off x="865551" y="954046"/>
              <a:ext cx="3919215" cy="4114731"/>
              <a:chOff x="-251355" y="1307992"/>
              <a:chExt cx="3919215" cy="4114731"/>
            </a:xfrm>
          </p:grpSpPr>
          <p:pic>
            <p:nvPicPr>
              <p:cNvPr id="51" name="圖片 50" descr="https://flaticons.net/icon.php?slug_category=mobile-application&amp;slug_icon=help&amp;icon_size=256&amp;icon_color=9F77A6&amp;icon_flip=&amp;icon_rotate=0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1355" y="1307992"/>
                <a:ext cx="3919215" cy="3919215"/>
              </a:xfrm>
              <a:custGeom>
                <a:avLst/>
                <a:gdLst>
                  <a:gd name="connsiteX0" fmla="*/ 0 w 3919215"/>
                  <a:gd name="connsiteY0" fmla="*/ 0 h 3919215"/>
                  <a:gd name="connsiteX1" fmla="*/ 3919215 w 3919215"/>
                  <a:gd name="connsiteY1" fmla="*/ 0 h 3919215"/>
                  <a:gd name="connsiteX2" fmla="*/ 3919215 w 3919215"/>
                  <a:gd name="connsiteY2" fmla="*/ 3040966 h 3919215"/>
                  <a:gd name="connsiteX3" fmla="*/ 617552 w 3919215"/>
                  <a:gd name="connsiteY3" fmla="*/ 3040966 h 3919215"/>
                  <a:gd name="connsiteX4" fmla="*/ 431293 w 3919215"/>
                  <a:gd name="connsiteY4" fmla="*/ 3227225 h 3919215"/>
                  <a:gd name="connsiteX5" fmla="*/ 431293 w 3919215"/>
                  <a:gd name="connsiteY5" fmla="*/ 3919215 h 3919215"/>
                  <a:gd name="connsiteX6" fmla="*/ 0 w 3919215"/>
                  <a:gd name="connsiteY6" fmla="*/ 3919215 h 3919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19215" h="3919215">
                    <a:moveTo>
                      <a:pt x="0" y="0"/>
                    </a:moveTo>
                    <a:lnTo>
                      <a:pt x="3919215" y="0"/>
                    </a:lnTo>
                    <a:lnTo>
                      <a:pt x="3919215" y="3040966"/>
                    </a:lnTo>
                    <a:lnTo>
                      <a:pt x="617552" y="3040966"/>
                    </a:lnTo>
                    <a:cubicBezTo>
                      <a:pt x="514684" y="3040966"/>
                      <a:pt x="431293" y="3124357"/>
                      <a:pt x="431293" y="3227225"/>
                    </a:cubicBezTo>
                    <a:lnTo>
                      <a:pt x="431293" y="3919215"/>
                    </a:lnTo>
                    <a:lnTo>
                      <a:pt x="0" y="3919215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橢圓 48"/>
              <p:cNvSpPr/>
              <p:nvPr/>
            </p:nvSpPr>
            <p:spPr>
              <a:xfrm rot="693124">
                <a:off x="1300633" y="4630615"/>
                <a:ext cx="792108" cy="792108"/>
              </a:xfrm>
              <a:prstGeom prst="ellipse">
                <a:avLst/>
              </a:prstGeom>
              <a:solidFill>
                <a:srgbClr val="9F77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5" name="橢圓 54"/>
            <p:cNvSpPr/>
            <p:nvPr/>
          </p:nvSpPr>
          <p:spPr>
            <a:xfrm rot="20008050">
              <a:off x="1849293" y="1329331"/>
              <a:ext cx="1501541" cy="15015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6000" b="1" dirty="0" smtClean="0">
                  <a:solidFill>
                    <a:srgbClr val="EDEEE9"/>
                  </a:solidFill>
                  <a:latin typeface="Noto Sans CJK TC Black" panose="020B0A00000000000000" pitchFamily="34" charset="-120"/>
                  <a:ea typeface="Noto Sans CJK TC Black" panose="020B0A00000000000000" pitchFamily="34" charset="-120"/>
                </a:rPr>
                <a:t>知</a:t>
              </a:r>
              <a:endParaRPr lang="zh-TW" altLang="en-US" sz="6000" b="1" dirty="0">
                <a:solidFill>
                  <a:srgbClr val="EDEEE9"/>
                </a:solidFill>
                <a:latin typeface="Noto Sans CJK TC Black" panose="020B0A00000000000000" pitchFamily="34" charset="-120"/>
                <a:ea typeface="Noto Sans CJK TC Black" panose="020B0A00000000000000" pitchFamily="34" charset="-120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3243142" y="1999353"/>
            <a:ext cx="3919215" cy="4114731"/>
            <a:chOff x="3308871" y="2096665"/>
            <a:chExt cx="3919215" cy="4114731"/>
          </a:xfrm>
        </p:grpSpPr>
        <p:grpSp>
          <p:nvGrpSpPr>
            <p:cNvPr id="57" name="群組 56"/>
            <p:cNvGrpSpPr/>
            <p:nvPr/>
          </p:nvGrpSpPr>
          <p:grpSpPr>
            <a:xfrm rot="1078770">
              <a:off x="3308871" y="2096665"/>
              <a:ext cx="3919215" cy="4114731"/>
              <a:chOff x="-251355" y="1307992"/>
              <a:chExt cx="3919215" cy="4114731"/>
            </a:xfrm>
          </p:grpSpPr>
          <p:pic>
            <p:nvPicPr>
              <p:cNvPr id="58" name="圖片 57" descr="https://flaticons.net/icon.php?slug_category=mobile-application&amp;slug_icon=help&amp;icon_size=256&amp;icon_color=9F77A6&amp;icon_flip=&amp;icon_rotate=0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1355" y="1307992"/>
                <a:ext cx="3919215" cy="3919215"/>
              </a:xfrm>
              <a:custGeom>
                <a:avLst/>
                <a:gdLst>
                  <a:gd name="connsiteX0" fmla="*/ 0 w 3919215"/>
                  <a:gd name="connsiteY0" fmla="*/ 0 h 3919215"/>
                  <a:gd name="connsiteX1" fmla="*/ 3919215 w 3919215"/>
                  <a:gd name="connsiteY1" fmla="*/ 0 h 3919215"/>
                  <a:gd name="connsiteX2" fmla="*/ 3919215 w 3919215"/>
                  <a:gd name="connsiteY2" fmla="*/ 3040966 h 3919215"/>
                  <a:gd name="connsiteX3" fmla="*/ 617552 w 3919215"/>
                  <a:gd name="connsiteY3" fmla="*/ 3040966 h 3919215"/>
                  <a:gd name="connsiteX4" fmla="*/ 431293 w 3919215"/>
                  <a:gd name="connsiteY4" fmla="*/ 3227225 h 3919215"/>
                  <a:gd name="connsiteX5" fmla="*/ 431293 w 3919215"/>
                  <a:gd name="connsiteY5" fmla="*/ 3919215 h 3919215"/>
                  <a:gd name="connsiteX6" fmla="*/ 0 w 3919215"/>
                  <a:gd name="connsiteY6" fmla="*/ 3919215 h 3919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19215" h="3919215">
                    <a:moveTo>
                      <a:pt x="0" y="0"/>
                    </a:moveTo>
                    <a:lnTo>
                      <a:pt x="3919215" y="0"/>
                    </a:lnTo>
                    <a:lnTo>
                      <a:pt x="3919215" y="3040966"/>
                    </a:lnTo>
                    <a:lnTo>
                      <a:pt x="617552" y="3040966"/>
                    </a:lnTo>
                    <a:cubicBezTo>
                      <a:pt x="514684" y="3040966"/>
                      <a:pt x="431293" y="3124357"/>
                      <a:pt x="431293" y="3227225"/>
                    </a:cubicBezTo>
                    <a:lnTo>
                      <a:pt x="431293" y="3919215"/>
                    </a:lnTo>
                    <a:lnTo>
                      <a:pt x="0" y="3919215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橢圓 58"/>
              <p:cNvSpPr/>
              <p:nvPr/>
            </p:nvSpPr>
            <p:spPr>
              <a:xfrm rot="693124">
                <a:off x="1300633" y="4630615"/>
                <a:ext cx="792108" cy="792108"/>
              </a:xfrm>
              <a:prstGeom prst="ellipse">
                <a:avLst/>
              </a:prstGeom>
              <a:solidFill>
                <a:srgbClr val="9F77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0" name="橢圓 59"/>
            <p:cNvSpPr/>
            <p:nvPr/>
          </p:nvSpPr>
          <p:spPr>
            <a:xfrm rot="1375613">
              <a:off x="4799660" y="2572324"/>
              <a:ext cx="1501541" cy="15015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6000" b="1" dirty="0" smtClean="0">
                  <a:solidFill>
                    <a:srgbClr val="EDEEE9"/>
                  </a:solidFill>
                  <a:latin typeface="Noto Sans CJK TC Black" panose="020B0A00000000000000" pitchFamily="34" charset="-120"/>
                  <a:ea typeface="Noto Sans CJK TC Black" panose="020B0A00000000000000" pitchFamily="34" charset="-120"/>
                </a:rPr>
                <a:t>識</a:t>
              </a:r>
              <a:endParaRPr lang="zh-TW" altLang="en-US" sz="6000" b="1" dirty="0">
                <a:solidFill>
                  <a:srgbClr val="EDEEE9"/>
                </a:solidFill>
                <a:latin typeface="Noto Sans CJK TC Black" panose="020B0A00000000000000" pitchFamily="34" charset="-120"/>
                <a:ea typeface="Noto Sans CJK TC Black" panose="020B0A00000000000000" pitchFamily="34" charset="-120"/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6245669" y="708843"/>
            <a:ext cx="3919215" cy="4114731"/>
            <a:chOff x="6048477" y="143075"/>
            <a:chExt cx="3919215" cy="4114731"/>
          </a:xfrm>
        </p:grpSpPr>
        <p:grpSp>
          <p:nvGrpSpPr>
            <p:cNvPr id="61" name="群組 60"/>
            <p:cNvGrpSpPr/>
            <p:nvPr/>
          </p:nvGrpSpPr>
          <p:grpSpPr>
            <a:xfrm rot="20626284">
              <a:off x="6048477" y="143075"/>
              <a:ext cx="3919215" cy="4114731"/>
              <a:chOff x="-251355" y="1307992"/>
              <a:chExt cx="3919215" cy="4114731"/>
            </a:xfrm>
          </p:grpSpPr>
          <p:pic>
            <p:nvPicPr>
              <p:cNvPr id="62" name="圖片 61" descr="https://flaticons.net/icon.php?slug_category=mobile-application&amp;slug_icon=help&amp;icon_size=256&amp;icon_color=9F77A6&amp;icon_flip=&amp;icon_rotate=0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1355" y="1307992"/>
                <a:ext cx="3919215" cy="3919215"/>
              </a:xfrm>
              <a:custGeom>
                <a:avLst/>
                <a:gdLst>
                  <a:gd name="connsiteX0" fmla="*/ 0 w 3919215"/>
                  <a:gd name="connsiteY0" fmla="*/ 0 h 3919215"/>
                  <a:gd name="connsiteX1" fmla="*/ 3919215 w 3919215"/>
                  <a:gd name="connsiteY1" fmla="*/ 0 h 3919215"/>
                  <a:gd name="connsiteX2" fmla="*/ 3919215 w 3919215"/>
                  <a:gd name="connsiteY2" fmla="*/ 3040966 h 3919215"/>
                  <a:gd name="connsiteX3" fmla="*/ 617552 w 3919215"/>
                  <a:gd name="connsiteY3" fmla="*/ 3040966 h 3919215"/>
                  <a:gd name="connsiteX4" fmla="*/ 431293 w 3919215"/>
                  <a:gd name="connsiteY4" fmla="*/ 3227225 h 3919215"/>
                  <a:gd name="connsiteX5" fmla="*/ 431293 w 3919215"/>
                  <a:gd name="connsiteY5" fmla="*/ 3919215 h 3919215"/>
                  <a:gd name="connsiteX6" fmla="*/ 0 w 3919215"/>
                  <a:gd name="connsiteY6" fmla="*/ 3919215 h 3919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19215" h="3919215">
                    <a:moveTo>
                      <a:pt x="0" y="0"/>
                    </a:moveTo>
                    <a:lnTo>
                      <a:pt x="3919215" y="0"/>
                    </a:lnTo>
                    <a:lnTo>
                      <a:pt x="3919215" y="3040966"/>
                    </a:lnTo>
                    <a:lnTo>
                      <a:pt x="617552" y="3040966"/>
                    </a:lnTo>
                    <a:cubicBezTo>
                      <a:pt x="514684" y="3040966"/>
                      <a:pt x="431293" y="3124357"/>
                      <a:pt x="431293" y="3227225"/>
                    </a:cubicBezTo>
                    <a:lnTo>
                      <a:pt x="431293" y="3919215"/>
                    </a:lnTo>
                    <a:lnTo>
                      <a:pt x="0" y="3919215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橢圓 62"/>
              <p:cNvSpPr/>
              <p:nvPr/>
            </p:nvSpPr>
            <p:spPr>
              <a:xfrm rot="693124">
                <a:off x="1300633" y="4630615"/>
                <a:ext cx="792108" cy="792108"/>
              </a:xfrm>
              <a:prstGeom prst="ellipse">
                <a:avLst/>
              </a:prstGeom>
              <a:solidFill>
                <a:srgbClr val="9F77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4" name="橢圓 63"/>
            <p:cNvSpPr/>
            <p:nvPr/>
          </p:nvSpPr>
          <p:spPr>
            <a:xfrm rot="20657245">
              <a:off x="6945130" y="492802"/>
              <a:ext cx="1759079" cy="17590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b="1" dirty="0" smtClean="0">
                  <a:solidFill>
                    <a:srgbClr val="EDEEE9"/>
                  </a:solidFill>
                  <a:latin typeface="Noto Sans CJK TC Black" panose="020B0A00000000000000" pitchFamily="34" charset="-120"/>
                  <a:ea typeface="Noto Sans CJK TC Black" panose="020B0A00000000000000" pitchFamily="34" charset="-120"/>
                </a:rPr>
                <a:t>King</a:t>
              </a:r>
              <a:endParaRPr lang="zh-TW" altLang="en-US" sz="3600" b="1" dirty="0">
                <a:solidFill>
                  <a:srgbClr val="EDEEE9"/>
                </a:solidFill>
                <a:latin typeface="Noto Sans CJK TC Black" panose="020B0A00000000000000" pitchFamily="34" charset="-120"/>
                <a:ea typeface="Noto Sans CJK TC Black" panose="020B0A00000000000000" pitchFamily="34" charset="-120"/>
              </a:endParaRPr>
            </a:p>
          </p:txBody>
        </p:sp>
      </p:grpSp>
      <p:pic>
        <p:nvPicPr>
          <p:cNvPr id="66" name="Picture 2" descr="Light Icon 15707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0139">
            <a:off x="10379336" y="1910773"/>
            <a:ext cx="1736141" cy="173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oyal crown Icon 20542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40820">
            <a:off x="6987878" y="-20817"/>
            <a:ext cx="1330795" cy="133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群組 37"/>
          <p:cNvGrpSpPr/>
          <p:nvPr/>
        </p:nvGrpSpPr>
        <p:grpSpPr>
          <a:xfrm>
            <a:off x="7488048" y="5588729"/>
            <a:ext cx="3856606" cy="854704"/>
            <a:chOff x="5938648" y="5588729"/>
            <a:chExt cx="3856606" cy="854704"/>
          </a:xfrm>
        </p:grpSpPr>
        <p:sp>
          <p:nvSpPr>
            <p:cNvPr id="68" name="文本框 26">
              <a:extLst>
                <a:ext uri="{FF2B5EF4-FFF2-40B4-BE49-F238E27FC236}">
                  <a16:creationId xmlns="" xmlns:a16="http://schemas.microsoft.com/office/drawing/2014/main" id="{CCE89BF4-81E3-4486-8A18-E0DE09C2C6BD}"/>
                </a:ext>
              </a:extLst>
            </p:cNvPr>
            <p:cNvSpPr txBox="1"/>
            <p:nvPr/>
          </p:nvSpPr>
          <p:spPr>
            <a:xfrm>
              <a:off x="5938648" y="5715120"/>
              <a:ext cx="34292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b="1" dirty="0" smtClean="0">
                  <a:solidFill>
                    <a:srgbClr val="634888"/>
                  </a:solidFill>
                  <a:latin typeface="Noto Sans Mono CJK TC Regular" panose="020B0500000000000000" pitchFamily="34" charset="-120"/>
                  <a:ea typeface="Noto Sans Mono CJK TC Regular" panose="020B0500000000000000" pitchFamily="34" charset="-120"/>
                  <a:cs typeface="+mn-ea"/>
                  <a:sym typeface="+mn-lt"/>
                </a:rPr>
                <a:t>隊名 </a:t>
              </a:r>
              <a:r>
                <a:rPr lang="en-US" altLang="zh-TW" sz="3200" b="1" dirty="0" smtClean="0">
                  <a:solidFill>
                    <a:srgbClr val="634888"/>
                  </a:solidFill>
                  <a:latin typeface="Noto Sans Mono CJK TC Regular" panose="020B0500000000000000" pitchFamily="34" charset="-120"/>
                  <a:ea typeface="Noto Sans Mono CJK TC Regular" panose="020B0500000000000000" pitchFamily="34" charset="-120"/>
                  <a:cs typeface="+mn-ea"/>
                  <a:sym typeface="+mn-lt"/>
                </a:rPr>
                <a:t>:</a:t>
              </a:r>
              <a:r>
                <a:rPr lang="zh-TW" altLang="en-US" sz="3200" b="1" dirty="0" smtClean="0">
                  <a:solidFill>
                    <a:srgbClr val="634888"/>
                  </a:solidFill>
                  <a:latin typeface="Noto Sans Mono CJK TC Regular" panose="020B0500000000000000" pitchFamily="34" charset="-120"/>
                  <a:ea typeface="Noto Sans Mono CJK TC Regular" panose="020B0500000000000000" pitchFamily="34" charset="-120"/>
                  <a:cs typeface="+mn-ea"/>
                  <a:sym typeface="+mn-lt"/>
                </a:rPr>
                <a:t> 得吧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34888"/>
                </a:solidFill>
                <a:uLnTx/>
                <a:uFillTx/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  <a:sym typeface="+mn-lt"/>
              </a:endParaRPr>
            </a:p>
          </p:txBody>
        </p:sp>
        <p:sp>
          <p:nvSpPr>
            <p:cNvPr id="36" name="圓角矩形 35"/>
            <p:cNvSpPr/>
            <p:nvPr/>
          </p:nvSpPr>
          <p:spPr>
            <a:xfrm>
              <a:off x="8940550" y="5588729"/>
              <a:ext cx="854704" cy="854704"/>
            </a:xfrm>
            <a:prstGeom prst="roundRect">
              <a:avLst/>
            </a:prstGeom>
            <a:noFill/>
            <a:ln w="127000">
              <a:solidFill>
                <a:srgbClr val="9F77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>
                  <a:solidFill>
                    <a:srgbClr val="634888"/>
                  </a:solidFill>
                  <a:latin typeface="Noto Sans Mono CJK TC Regular" panose="020B0500000000000000" pitchFamily="34" charset="-120"/>
                  <a:ea typeface="Noto Sans Mono CJK TC Regular" panose="020B0500000000000000" pitchFamily="34" charset="-120"/>
                  <a:cs typeface="+mn-ea"/>
                </a:rPr>
                <a:t>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98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67" y="431855"/>
            <a:ext cx="2995029" cy="7245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009" y="144675"/>
            <a:ext cx="33457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程式</a:t>
            </a:r>
            <a:r>
              <a:rPr lang="zh-TW" altLang="en-US" sz="60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說明</a:t>
            </a:r>
            <a:endParaRPr lang="zh-TW" altLang="en-US" sz="60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2019300"/>
            <a:ext cx="7816210" cy="3750866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95817" y="1859740"/>
            <a:ext cx="3635927" cy="4069985"/>
          </a:xfrm>
          <a:prstGeom prst="roundRect">
            <a:avLst/>
          </a:prstGeom>
          <a:noFill/>
          <a:ln w="127000">
            <a:solidFill>
              <a:srgbClr val="9F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將所有題庫透過回圈的方式讀進去變數裡面。</a:t>
            </a:r>
            <a:endParaRPr lang="zh-TW" altLang="en-US" sz="32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381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67" y="431855"/>
            <a:ext cx="2995029" cy="7245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009" y="144675"/>
            <a:ext cx="33457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程式</a:t>
            </a:r>
            <a:r>
              <a:rPr lang="zh-TW" altLang="en-US" sz="60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說明</a:t>
            </a:r>
            <a:endParaRPr lang="zh-TW" altLang="en-US" sz="60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195817" y="1859740"/>
            <a:ext cx="3635927" cy="4069985"/>
          </a:xfrm>
          <a:prstGeom prst="roundRect">
            <a:avLst/>
          </a:prstGeom>
          <a:noFill/>
          <a:ln w="127000">
            <a:solidFill>
              <a:srgbClr val="9F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設定文字的顏色、型態、以及位置的</a:t>
            </a:r>
            <a:r>
              <a:rPr lang="en-US" altLang="zh-TW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function</a:t>
            </a:r>
            <a:r>
              <a:rPr lang="zh-TW" altLang="en-US" sz="32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。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805" y="2063218"/>
            <a:ext cx="7798096" cy="366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9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67" y="431855"/>
            <a:ext cx="2995029" cy="7245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009" y="144675"/>
            <a:ext cx="33457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程式</a:t>
            </a:r>
            <a:r>
              <a:rPr lang="zh-TW" altLang="en-US" sz="60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說明</a:t>
            </a:r>
            <a:endParaRPr lang="zh-TW" altLang="en-US" sz="60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195817" y="1859740"/>
            <a:ext cx="3854975" cy="4577636"/>
          </a:xfrm>
          <a:prstGeom prst="roundRect">
            <a:avLst/>
          </a:prstGeom>
          <a:noFill/>
          <a:ln w="127000">
            <a:solidFill>
              <a:srgbClr val="9F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遊戲開始畫面，選擇要開始</a:t>
            </a:r>
            <a:r>
              <a:rPr lang="en-US" altLang="zh-TW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?</a:t>
            </a:r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結束</a:t>
            </a:r>
            <a:r>
              <a:rPr lang="en-US" altLang="zh-TW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?</a:t>
            </a:r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還是遊戲說明。</a:t>
            </a:r>
            <a:endParaRPr lang="en-US" altLang="zh-TW" sz="3200" b="1" dirty="0" smtClean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  <a:cs typeface="+mn-ea"/>
            </a:endParaRPr>
          </a:p>
          <a:p>
            <a:pPr algn="ctr"/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用鍵盤以及滑鼠事件來判斷是否要進入下個階段，並跑一個無限回圈，直到處發回圈停止的條件。</a:t>
            </a:r>
            <a:endParaRPr lang="en-US" altLang="zh-TW" sz="3200" b="1" dirty="0" smtClean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  <a:cs typeface="+mn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1" y="2006600"/>
            <a:ext cx="78232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67" y="431855"/>
            <a:ext cx="2995029" cy="7245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009" y="144675"/>
            <a:ext cx="33457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程式</a:t>
            </a:r>
            <a:r>
              <a:rPr lang="zh-TW" altLang="en-US" sz="60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說明</a:t>
            </a:r>
            <a:endParaRPr lang="zh-TW" altLang="en-US" sz="60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195817" y="1859740"/>
            <a:ext cx="3635927" cy="4069985"/>
          </a:xfrm>
          <a:prstGeom prst="roundRect">
            <a:avLst/>
          </a:prstGeom>
          <a:noFill/>
          <a:ln w="127000">
            <a:solidFill>
              <a:srgbClr val="9F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把畫面</a:t>
            </a:r>
            <a:r>
              <a:rPr lang="en-US" altLang="zh-TW" sz="3200" b="1" dirty="0" err="1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Blit</a:t>
            </a:r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出來，並激活</a:t>
            </a:r>
            <a:r>
              <a:rPr lang="en-US" altLang="zh-TW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Function</a:t>
            </a:r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。</a:t>
            </a:r>
            <a:endParaRPr lang="zh-TW" altLang="en-US" sz="32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  <a:cs typeface="+mn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084527"/>
            <a:ext cx="7670800" cy="352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2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67" y="431855"/>
            <a:ext cx="2995029" cy="7245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009" y="144675"/>
            <a:ext cx="33457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程式</a:t>
            </a:r>
            <a:r>
              <a:rPr lang="zh-TW" altLang="en-US" sz="60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說明</a:t>
            </a:r>
            <a:endParaRPr lang="zh-TW" altLang="en-US" sz="60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195817" y="1859740"/>
            <a:ext cx="3635927" cy="4069985"/>
          </a:xfrm>
          <a:prstGeom prst="roundRect">
            <a:avLst/>
          </a:prstGeom>
          <a:noFill/>
          <a:ln w="127000">
            <a:solidFill>
              <a:srgbClr val="9F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如果剛剛在開始畫面有點選遊戲介紹，則會進入遊戲介紹畫面，如果沒有，則會跳過這個步驟。</a:t>
            </a:r>
            <a:endParaRPr lang="zh-TW" altLang="en-US" sz="32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  <a:cs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387" y="2106685"/>
            <a:ext cx="7905114" cy="11572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387" y="3590746"/>
            <a:ext cx="7905114" cy="244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67" y="431855"/>
            <a:ext cx="2995029" cy="7245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009" y="144675"/>
            <a:ext cx="33457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程式</a:t>
            </a:r>
            <a:r>
              <a:rPr lang="zh-TW" altLang="en-US" sz="60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說明</a:t>
            </a:r>
            <a:endParaRPr lang="zh-TW" altLang="en-US" sz="60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195817" y="1859740"/>
            <a:ext cx="3635927" cy="4069985"/>
          </a:xfrm>
          <a:prstGeom prst="roundRect">
            <a:avLst/>
          </a:prstGeom>
          <a:noFill/>
          <a:ln w="127000">
            <a:solidFill>
              <a:srgbClr val="9F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在開始畫面點選遊戲開始或者是在遊戲介紹畫面點選遊戲開始，都會進入選擇遊戲的介面，事件原理都和前面相同。</a:t>
            </a:r>
            <a:endParaRPr lang="zh-TW" altLang="en-US" sz="32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  <a:cs typeface="+mn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318" y="1293355"/>
            <a:ext cx="7781481" cy="153425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317" y="2930619"/>
            <a:ext cx="7781482" cy="17037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399" y="4775333"/>
            <a:ext cx="7772399" cy="191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0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67" y="431855"/>
            <a:ext cx="2995029" cy="7245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009" y="144675"/>
            <a:ext cx="33457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程式</a:t>
            </a:r>
            <a:r>
              <a:rPr lang="zh-TW" altLang="en-US" sz="60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說明</a:t>
            </a:r>
            <a:endParaRPr lang="zh-TW" altLang="en-US" sz="60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195817" y="1859740"/>
            <a:ext cx="3635927" cy="4069985"/>
          </a:xfrm>
          <a:prstGeom prst="roundRect">
            <a:avLst/>
          </a:prstGeom>
          <a:noFill/>
          <a:ln w="127000">
            <a:solidFill>
              <a:srgbClr val="9F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主要遊戲開始了</a:t>
            </a:r>
            <a:r>
              <a:rPr lang="en-US" altLang="zh-TW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!</a:t>
            </a:r>
            <a:endParaRPr lang="zh-TW" altLang="en-US" sz="32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  <a:cs typeface="+mn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833" y="2542351"/>
            <a:ext cx="7873367" cy="2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7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67" y="431855"/>
            <a:ext cx="2995029" cy="7245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009" y="144675"/>
            <a:ext cx="33457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程式</a:t>
            </a:r>
            <a:r>
              <a:rPr lang="zh-TW" altLang="en-US" sz="60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說明</a:t>
            </a:r>
            <a:endParaRPr lang="zh-TW" altLang="en-US" sz="60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195817" y="1443608"/>
            <a:ext cx="5263151" cy="5245059"/>
          </a:xfrm>
          <a:prstGeom prst="roundRect">
            <a:avLst/>
          </a:prstGeom>
          <a:noFill/>
          <a:ln w="127000">
            <a:solidFill>
              <a:srgbClr val="9F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一樣跑一個無限回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圈，一剛開始</a:t>
            </a:r>
            <a:r>
              <a:rPr lang="en-US" altLang="zh-TW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shift available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為</a:t>
            </a:r>
            <a:r>
              <a:rPr lang="en-US" altLang="zh-TW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True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，代表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任何人都可以按</a:t>
            </a:r>
            <a:r>
              <a:rPr lang="en-US" altLang="zh-TW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shift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進行搶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答，當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有人搶答後 這輪就不能再有人搶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答，</a:t>
            </a:r>
            <a:r>
              <a:rPr lang="en-US" altLang="zh-TW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Shift </a:t>
            </a:r>
            <a:r>
              <a:rPr lang="en-US" altLang="zh-TW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available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為</a:t>
            </a:r>
            <a:r>
              <a:rPr lang="en-US" altLang="zh-TW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false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，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並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記下搶答當下的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時間，等到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下一個迴圈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後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，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記下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迴圈當時的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時間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，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把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兩個時間相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減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，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這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也就是搶答到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現在所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過的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時間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，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最後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再用</a:t>
            </a:r>
            <a:r>
              <a:rPr lang="en-US" altLang="zh-TW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5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減掉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他就是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我們要的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計時器。</a:t>
            </a:r>
            <a:endParaRPr lang="en-US" altLang="zh-TW" sz="2400" b="1" dirty="0" smtClean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  <a:cs typeface="+mn-ea"/>
            </a:endParaRPr>
          </a:p>
          <a:p>
            <a:pPr algn="ctr"/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如果時間超過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五秒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，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則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換人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回答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，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換人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的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時間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，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一樣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在每一圈做相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減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，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並用</a:t>
            </a:r>
            <a:r>
              <a:rPr lang="en-US" altLang="zh-TW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5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減掉他的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動作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，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呈現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出我們要的計時器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1859740"/>
            <a:ext cx="6344920" cy="456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2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67" y="431855"/>
            <a:ext cx="2995029" cy="7245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009" y="144675"/>
            <a:ext cx="33457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程式</a:t>
            </a:r>
            <a:r>
              <a:rPr lang="zh-TW" altLang="en-US" sz="60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說明</a:t>
            </a:r>
            <a:endParaRPr lang="zh-TW" altLang="en-US" sz="60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195817" y="1443608"/>
            <a:ext cx="5070450" cy="4486117"/>
          </a:xfrm>
          <a:prstGeom prst="roundRect">
            <a:avLst/>
          </a:prstGeom>
          <a:noFill/>
          <a:ln w="127000">
            <a:solidFill>
              <a:srgbClr val="9F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當每個題目出現按</a:t>
            </a:r>
            <a:r>
              <a:rPr lang="en-US" altLang="zh-TW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enter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的動作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時，代表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換題了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！則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讓</a:t>
            </a:r>
            <a:r>
              <a:rPr lang="en-US" altLang="zh-TW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shift available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變回</a:t>
            </a:r>
            <a:r>
              <a:rPr lang="en-US" altLang="zh-TW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True 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開放搶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答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，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並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停止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計時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，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每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圈都會去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判斷計時器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有沒有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進行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，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把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計時器呈現在畫面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上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，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最後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的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最後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，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如果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還沒到十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題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，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裝入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新的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題目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，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如果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已經進行十題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了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，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則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判斷誰比較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高分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，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整個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遊戲也就結束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了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，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以上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就是我們程式的運作</a:t>
            </a:r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原理。</a:t>
            </a:r>
            <a:endParaRPr lang="zh-TW" altLang="en-US" sz="24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  <a:cs typeface="+mn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867" y="1485899"/>
            <a:ext cx="6659033" cy="521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0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圓角矩形 52"/>
          <p:cNvSpPr/>
          <p:nvPr/>
        </p:nvSpPr>
        <p:spPr>
          <a:xfrm>
            <a:off x="-61032" y="2679581"/>
            <a:ext cx="1889185" cy="495300"/>
          </a:xfrm>
          <a:prstGeom prst="roundRect">
            <a:avLst/>
          </a:prstGeom>
          <a:solidFill>
            <a:srgbClr val="A28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手繪多邊形 34"/>
          <p:cNvSpPr/>
          <p:nvPr/>
        </p:nvSpPr>
        <p:spPr>
          <a:xfrm>
            <a:off x="7287783" y="2489581"/>
            <a:ext cx="3718758" cy="3257211"/>
          </a:xfrm>
          <a:custGeom>
            <a:avLst/>
            <a:gdLst>
              <a:gd name="connsiteX0" fmla="*/ 2071924 w 3718758"/>
              <a:gd name="connsiteY0" fmla="*/ 0 h 3257211"/>
              <a:gd name="connsiteX1" fmla="*/ 3717945 w 3718758"/>
              <a:gd name="connsiteY1" fmla="*/ 1644220 h 3257211"/>
              <a:gd name="connsiteX2" fmla="*/ 2223725 w 3718758"/>
              <a:gd name="connsiteY2" fmla="*/ 3251062 h 3257211"/>
              <a:gd name="connsiteX3" fmla="*/ 2173466 w 3718758"/>
              <a:gd name="connsiteY3" fmla="*/ 3257211 h 3257211"/>
              <a:gd name="connsiteX4" fmla="*/ 1757489 w 3718758"/>
              <a:gd name="connsiteY4" fmla="*/ 3257211 h 3257211"/>
              <a:gd name="connsiteX5" fmla="*/ 1035457 w 3718758"/>
              <a:gd name="connsiteY5" fmla="*/ 3257211 h 3257211"/>
              <a:gd name="connsiteX6" fmla="*/ 82552 w 3718758"/>
              <a:gd name="connsiteY6" fmla="*/ 3257211 h 3257211"/>
              <a:gd name="connsiteX7" fmla="*/ 0 w 3718758"/>
              <a:gd name="connsiteY7" fmla="*/ 3174659 h 3257211"/>
              <a:gd name="connsiteX8" fmla="*/ 0 w 3718758"/>
              <a:gd name="connsiteY8" fmla="*/ 2844463 h 3257211"/>
              <a:gd name="connsiteX9" fmla="*/ 82552 w 3718758"/>
              <a:gd name="connsiteY9" fmla="*/ 2761911 h 3257211"/>
              <a:gd name="connsiteX10" fmla="*/ 1822397 w 3718758"/>
              <a:gd name="connsiteY10" fmla="*/ 2761911 h 3257211"/>
              <a:gd name="connsiteX11" fmla="*/ 1824216 w 3718758"/>
              <a:gd name="connsiteY11" fmla="*/ 2759794 h 3257211"/>
              <a:gd name="connsiteX12" fmla="*/ 2088950 w 3718758"/>
              <a:gd name="connsiteY12" fmla="*/ 2759794 h 3257211"/>
              <a:gd name="connsiteX13" fmla="*/ 2121083 w 3718758"/>
              <a:gd name="connsiteY13" fmla="*/ 2753307 h 3257211"/>
              <a:gd name="connsiteX14" fmla="*/ 2125831 w 3718758"/>
              <a:gd name="connsiteY14" fmla="*/ 2750105 h 3257211"/>
              <a:gd name="connsiteX15" fmla="*/ 2238287 w 3718758"/>
              <a:gd name="connsiteY15" fmla="*/ 2729576 h 3257211"/>
              <a:gd name="connsiteX16" fmla="*/ 3198185 w 3718758"/>
              <a:gd name="connsiteY16" fmla="*/ 1551260 h 3257211"/>
              <a:gd name="connsiteX17" fmla="*/ 1982872 w 3718758"/>
              <a:gd name="connsiteY17" fmla="*/ 502445 h 3257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18758" h="3257211">
                <a:moveTo>
                  <a:pt x="2071924" y="0"/>
                </a:moveTo>
                <a:cubicBezTo>
                  <a:pt x="2997793" y="150921"/>
                  <a:pt x="3691005" y="843373"/>
                  <a:pt x="3717945" y="1644220"/>
                </a:cubicBezTo>
                <a:cubicBezTo>
                  <a:pt x="3744641" y="2437833"/>
                  <a:pt x="3111160" y="3105135"/>
                  <a:pt x="2223725" y="3251062"/>
                </a:cubicBezTo>
                <a:lnTo>
                  <a:pt x="2173466" y="3257211"/>
                </a:lnTo>
                <a:lnTo>
                  <a:pt x="1757489" y="3257211"/>
                </a:lnTo>
                <a:lnTo>
                  <a:pt x="1035457" y="3257211"/>
                </a:lnTo>
                <a:lnTo>
                  <a:pt x="82552" y="3257211"/>
                </a:lnTo>
                <a:cubicBezTo>
                  <a:pt x="36960" y="3257211"/>
                  <a:pt x="0" y="3220251"/>
                  <a:pt x="0" y="3174659"/>
                </a:cubicBezTo>
                <a:lnTo>
                  <a:pt x="0" y="2844463"/>
                </a:lnTo>
                <a:cubicBezTo>
                  <a:pt x="0" y="2798871"/>
                  <a:pt x="36960" y="2761911"/>
                  <a:pt x="82552" y="2761911"/>
                </a:cubicBezTo>
                <a:lnTo>
                  <a:pt x="1822397" y="2761911"/>
                </a:lnTo>
                <a:lnTo>
                  <a:pt x="1824216" y="2759794"/>
                </a:lnTo>
                <a:lnTo>
                  <a:pt x="2088950" y="2759794"/>
                </a:lnTo>
                <a:cubicBezTo>
                  <a:pt x="2100348" y="2759794"/>
                  <a:pt x="2111207" y="2757484"/>
                  <a:pt x="2121083" y="2753307"/>
                </a:cubicBezTo>
                <a:lnTo>
                  <a:pt x="2125831" y="2750105"/>
                </a:lnTo>
                <a:lnTo>
                  <a:pt x="2238287" y="2729576"/>
                </a:lnTo>
                <a:cubicBezTo>
                  <a:pt x="2872946" y="2587438"/>
                  <a:pt x="3280611" y="2097934"/>
                  <a:pt x="3198185" y="1551260"/>
                </a:cubicBezTo>
                <a:cubicBezTo>
                  <a:pt x="3120182" y="1033916"/>
                  <a:pt x="2621651" y="603684"/>
                  <a:pt x="1982872" y="502445"/>
                </a:cubicBezTo>
                <a:close/>
              </a:path>
            </a:pathLst>
          </a:custGeom>
          <a:solidFill>
            <a:srgbClr val="A28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4610270" y="2671470"/>
            <a:ext cx="2238056" cy="495300"/>
          </a:xfrm>
          <a:prstGeom prst="roundRect">
            <a:avLst/>
          </a:prstGeom>
          <a:solidFill>
            <a:srgbClr val="A28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7140916" y="2671470"/>
            <a:ext cx="2238056" cy="495300"/>
          </a:xfrm>
          <a:prstGeom prst="roundRect">
            <a:avLst/>
          </a:prstGeom>
          <a:solidFill>
            <a:srgbClr val="A28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 23"/>
          <p:cNvSpPr/>
          <p:nvPr/>
        </p:nvSpPr>
        <p:spPr>
          <a:xfrm>
            <a:off x="3363659" y="5251492"/>
            <a:ext cx="2238056" cy="495300"/>
          </a:xfrm>
          <a:prstGeom prst="roundRect">
            <a:avLst/>
          </a:prstGeom>
          <a:solidFill>
            <a:srgbClr val="A28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圓角矩形 24"/>
          <p:cNvSpPr/>
          <p:nvPr/>
        </p:nvSpPr>
        <p:spPr>
          <a:xfrm>
            <a:off x="5885235" y="5251492"/>
            <a:ext cx="2238056" cy="495300"/>
          </a:xfrm>
          <a:prstGeom prst="roundRect">
            <a:avLst/>
          </a:prstGeom>
          <a:solidFill>
            <a:srgbClr val="A28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617062" y="5251492"/>
            <a:ext cx="3013997" cy="495300"/>
          </a:xfrm>
          <a:prstGeom prst="roundRect">
            <a:avLst/>
          </a:prstGeom>
          <a:solidFill>
            <a:srgbClr val="A28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20"/>
          <p:cNvSpPr/>
          <p:nvPr/>
        </p:nvSpPr>
        <p:spPr>
          <a:xfrm>
            <a:off x="3631059" y="2671470"/>
            <a:ext cx="2238056" cy="495300"/>
          </a:xfrm>
          <a:prstGeom prst="roundRect">
            <a:avLst/>
          </a:prstGeom>
          <a:solidFill>
            <a:srgbClr val="A28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1125603" y="2679581"/>
            <a:ext cx="2238056" cy="495300"/>
          </a:xfrm>
          <a:prstGeom prst="roundRect">
            <a:avLst/>
          </a:prstGeom>
          <a:solidFill>
            <a:srgbClr val="A28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270044" y="1833510"/>
            <a:ext cx="2171221" cy="2171221"/>
            <a:chOff x="4677961" y="324016"/>
            <a:chExt cx="3602894" cy="3602894"/>
          </a:xfrm>
        </p:grpSpPr>
        <p:sp>
          <p:nvSpPr>
            <p:cNvPr id="12" name="橢圓 11"/>
            <p:cNvSpPr/>
            <p:nvPr/>
          </p:nvSpPr>
          <p:spPr>
            <a:xfrm>
              <a:off x="4677961" y="324016"/>
              <a:ext cx="3602894" cy="3602894"/>
            </a:xfrm>
            <a:prstGeom prst="ellipse">
              <a:avLst/>
            </a:prstGeom>
            <a:solidFill>
              <a:srgbClr val="A28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/>
            <a:srcRect l="30011" t="27725" r="33572" b="7533"/>
            <a:stretch>
              <a:fillRect/>
            </a:stretch>
          </p:blipFill>
          <p:spPr>
            <a:xfrm>
              <a:off x="4919271" y="565326"/>
              <a:ext cx="3120274" cy="3120274"/>
            </a:xfrm>
            <a:custGeom>
              <a:avLst/>
              <a:gdLst>
                <a:gd name="connsiteX0" fmla="*/ 2220013 w 4440026"/>
                <a:gd name="connsiteY0" fmla="*/ 0 h 4440026"/>
                <a:gd name="connsiteX1" fmla="*/ 4440026 w 4440026"/>
                <a:gd name="connsiteY1" fmla="*/ 2220013 h 4440026"/>
                <a:gd name="connsiteX2" fmla="*/ 2220013 w 4440026"/>
                <a:gd name="connsiteY2" fmla="*/ 4440026 h 4440026"/>
                <a:gd name="connsiteX3" fmla="*/ 0 w 4440026"/>
                <a:gd name="connsiteY3" fmla="*/ 2220013 h 4440026"/>
                <a:gd name="connsiteX4" fmla="*/ 2220013 w 4440026"/>
                <a:gd name="connsiteY4" fmla="*/ 0 h 444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0026" h="4440026">
                  <a:moveTo>
                    <a:pt x="2220013" y="0"/>
                  </a:moveTo>
                  <a:cubicBezTo>
                    <a:pt x="3446092" y="0"/>
                    <a:pt x="4440026" y="993934"/>
                    <a:pt x="4440026" y="2220013"/>
                  </a:cubicBezTo>
                  <a:cubicBezTo>
                    <a:pt x="4440026" y="3446092"/>
                    <a:pt x="3446092" y="4440026"/>
                    <a:pt x="2220013" y="4440026"/>
                  </a:cubicBezTo>
                  <a:cubicBezTo>
                    <a:pt x="993934" y="4440026"/>
                    <a:pt x="0" y="3446092"/>
                    <a:pt x="0" y="2220013"/>
                  </a:cubicBezTo>
                  <a:cubicBezTo>
                    <a:pt x="0" y="993934"/>
                    <a:pt x="993934" y="0"/>
                    <a:pt x="2220013" y="0"/>
                  </a:cubicBezTo>
                  <a:close/>
                </a:path>
              </a:pathLst>
            </a:custGeom>
          </p:spPr>
        </p:pic>
      </p:grpSp>
      <p:grpSp>
        <p:nvGrpSpPr>
          <p:cNvPr id="17" name="群組 16"/>
          <p:cNvGrpSpPr/>
          <p:nvPr/>
        </p:nvGrpSpPr>
        <p:grpSpPr>
          <a:xfrm>
            <a:off x="6051358" y="4389690"/>
            <a:ext cx="2208586" cy="2226163"/>
            <a:chOff x="2771153" y="2913114"/>
            <a:chExt cx="3602894" cy="3602894"/>
          </a:xfrm>
        </p:grpSpPr>
        <p:sp>
          <p:nvSpPr>
            <p:cNvPr id="13" name="橢圓 12"/>
            <p:cNvSpPr/>
            <p:nvPr/>
          </p:nvSpPr>
          <p:spPr>
            <a:xfrm>
              <a:off x="2771153" y="2913114"/>
              <a:ext cx="3602894" cy="3602894"/>
            </a:xfrm>
            <a:prstGeom prst="ellipse">
              <a:avLst/>
            </a:prstGeom>
            <a:solidFill>
              <a:srgbClr val="A28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rcRect l="59118" t="33823" r="7715" b="7214"/>
            <a:stretch>
              <a:fillRect/>
            </a:stretch>
          </p:blipFill>
          <p:spPr>
            <a:xfrm>
              <a:off x="3012463" y="3148551"/>
              <a:ext cx="3120274" cy="3120274"/>
            </a:xfrm>
            <a:custGeom>
              <a:avLst/>
              <a:gdLst>
                <a:gd name="connsiteX0" fmla="*/ 1560137 w 3120274"/>
                <a:gd name="connsiteY0" fmla="*/ 0 h 3120274"/>
                <a:gd name="connsiteX1" fmla="*/ 3120274 w 3120274"/>
                <a:gd name="connsiteY1" fmla="*/ 1560137 h 3120274"/>
                <a:gd name="connsiteX2" fmla="*/ 1560137 w 3120274"/>
                <a:gd name="connsiteY2" fmla="*/ 3120274 h 3120274"/>
                <a:gd name="connsiteX3" fmla="*/ 0 w 3120274"/>
                <a:gd name="connsiteY3" fmla="*/ 1560137 h 3120274"/>
                <a:gd name="connsiteX4" fmla="*/ 1560137 w 3120274"/>
                <a:gd name="connsiteY4" fmla="*/ 0 h 312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0274" h="3120274">
                  <a:moveTo>
                    <a:pt x="1560137" y="0"/>
                  </a:moveTo>
                  <a:cubicBezTo>
                    <a:pt x="2421777" y="0"/>
                    <a:pt x="3120274" y="698498"/>
                    <a:pt x="3120274" y="1560137"/>
                  </a:cubicBezTo>
                  <a:cubicBezTo>
                    <a:pt x="3120274" y="2421777"/>
                    <a:pt x="2421777" y="3120274"/>
                    <a:pt x="1560137" y="3120274"/>
                  </a:cubicBezTo>
                  <a:cubicBezTo>
                    <a:pt x="698498" y="3120274"/>
                    <a:pt x="0" y="2421777"/>
                    <a:pt x="0" y="1560137"/>
                  </a:cubicBezTo>
                  <a:cubicBezTo>
                    <a:pt x="0" y="698498"/>
                    <a:pt x="698498" y="0"/>
                    <a:pt x="1560137" y="0"/>
                  </a:cubicBezTo>
                  <a:close/>
                </a:path>
              </a:pathLst>
            </a:custGeom>
          </p:spPr>
        </p:pic>
      </p:grpSp>
      <p:grpSp>
        <p:nvGrpSpPr>
          <p:cNvPr id="18" name="群組 17"/>
          <p:cNvGrpSpPr/>
          <p:nvPr/>
        </p:nvGrpSpPr>
        <p:grpSpPr>
          <a:xfrm>
            <a:off x="4286052" y="1811632"/>
            <a:ext cx="2231199" cy="2231199"/>
            <a:chOff x="-49175" y="2778193"/>
            <a:chExt cx="3602894" cy="3602894"/>
          </a:xfrm>
        </p:grpSpPr>
        <p:sp>
          <p:nvSpPr>
            <p:cNvPr id="14" name="橢圓 13"/>
            <p:cNvSpPr/>
            <p:nvPr/>
          </p:nvSpPr>
          <p:spPr>
            <a:xfrm>
              <a:off x="-49175" y="2778193"/>
              <a:ext cx="3602894" cy="3602894"/>
            </a:xfrm>
            <a:prstGeom prst="ellipse">
              <a:avLst/>
            </a:prstGeom>
            <a:solidFill>
              <a:srgbClr val="A28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rcRect l="39697" t="30596" r="24532" b="5812"/>
            <a:stretch>
              <a:fillRect/>
            </a:stretch>
          </p:blipFill>
          <p:spPr>
            <a:xfrm>
              <a:off x="192135" y="3019503"/>
              <a:ext cx="3120274" cy="3120274"/>
            </a:xfrm>
            <a:custGeom>
              <a:avLst/>
              <a:gdLst>
                <a:gd name="connsiteX0" fmla="*/ 1560137 w 3120274"/>
                <a:gd name="connsiteY0" fmla="*/ 0 h 3120274"/>
                <a:gd name="connsiteX1" fmla="*/ 3120274 w 3120274"/>
                <a:gd name="connsiteY1" fmla="*/ 1560137 h 3120274"/>
                <a:gd name="connsiteX2" fmla="*/ 1560137 w 3120274"/>
                <a:gd name="connsiteY2" fmla="*/ 3120274 h 3120274"/>
                <a:gd name="connsiteX3" fmla="*/ 0 w 3120274"/>
                <a:gd name="connsiteY3" fmla="*/ 1560137 h 3120274"/>
                <a:gd name="connsiteX4" fmla="*/ 1560137 w 3120274"/>
                <a:gd name="connsiteY4" fmla="*/ 0 h 312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0274" h="3120274">
                  <a:moveTo>
                    <a:pt x="1560137" y="0"/>
                  </a:moveTo>
                  <a:cubicBezTo>
                    <a:pt x="2421777" y="0"/>
                    <a:pt x="3120274" y="698498"/>
                    <a:pt x="3120274" y="1560137"/>
                  </a:cubicBezTo>
                  <a:cubicBezTo>
                    <a:pt x="3120274" y="2421777"/>
                    <a:pt x="2421777" y="3120274"/>
                    <a:pt x="1560137" y="3120274"/>
                  </a:cubicBezTo>
                  <a:cubicBezTo>
                    <a:pt x="698498" y="3120274"/>
                    <a:pt x="0" y="2421777"/>
                    <a:pt x="0" y="1560137"/>
                  </a:cubicBezTo>
                  <a:cubicBezTo>
                    <a:pt x="0" y="698498"/>
                    <a:pt x="698498" y="0"/>
                    <a:pt x="1560137" y="0"/>
                  </a:cubicBezTo>
                  <a:close/>
                </a:path>
              </a:pathLst>
            </a:custGeom>
          </p:spPr>
        </p:pic>
      </p:grpSp>
      <p:grpSp>
        <p:nvGrpSpPr>
          <p:cNvPr id="9" name="群組 8"/>
          <p:cNvGrpSpPr/>
          <p:nvPr/>
        </p:nvGrpSpPr>
        <p:grpSpPr>
          <a:xfrm>
            <a:off x="2163529" y="4351590"/>
            <a:ext cx="2271961" cy="2271961"/>
            <a:chOff x="7934258" y="2381416"/>
            <a:chExt cx="3602894" cy="3602894"/>
          </a:xfrm>
        </p:grpSpPr>
        <p:sp>
          <p:nvSpPr>
            <p:cNvPr id="10" name="橢圓 9"/>
            <p:cNvSpPr/>
            <p:nvPr/>
          </p:nvSpPr>
          <p:spPr>
            <a:xfrm>
              <a:off x="7934258" y="2381416"/>
              <a:ext cx="3602894" cy="3602894"/>
            </a:xfrm>
            <a:prstGeom prst="ellipse">
              <a:avLst/>
            </a:prstGeom>
            <a:solidFill>
              <a:srgbClr val="A28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/>
            <a:srcRect l="55981" t="46440" r="26803" b="22954"/>
            <a:stretch>
              <a:fillRect/>
            </a:stretch>
          </p:blipFill>
          <p:spPr>
            <a:xfrm>
              <a:off x="8175568" y="2622726"/>
              <a:ext cx="3120274" cy="3120274"/>
            </a:xfrm>
            <a:custGeom>
              <a:avLst/>
              <a:gdLst>
                <a:gd name="connsiteX0" fmla="*/ 1560137 w 3120274"/>
                <a:gd name="connsiteY0" fmla="*/ 0 h 3120274"/>
                <a:gd name="connsiteX1" fmla="*/ 3120274 w 3120274"/>
                <a:gd name="connsiteY1" fmla="*/ 1560137 h 3120274"/>
                <a:gd name="connsiteX2" fmla="*/ 1560137 w 3120274"/>
                <a:gd name="connsiteY2" fmla="*/ 3120274 h 3120274"/>
                <a:gd name="connsiteX3" fmla="*/ 0 w 3120274"/>
                <a:gd name="connsiteY3" fmla="*/ 1560137 h 3120274"/>
                <a:gd name="connsiteX4" fmla="*/ 1560137 w 3120274"/>
                <a:gd name="connsiteY4" fmla="*/ 0 h 312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0274" h="3120274">
                  <a:moveTo>
                    <a:pt x="1560137" y="0"/>
                  </a:moveTo>
                  <a:cubicBezTo>
                    <a:pt x="2421777" y="0"/>
                    <a:pt x="3120274" y="698498"/>
                    <a:pt x="3120274" y="1560137"/>
                  </a:cubicBezTo>
                  <a:cubicBezTo>
                    <a:pt x="3120274" y="2421777"/>
                    <a:pt x="2421777" y="3120274"/>
                    <a:pt x="1560137" y="3120274"/>
                  </a:cubicBezTo>
                  <a:cubicBezTo>
                    <a:pt x="698498" y="3120274"/>
                    <a:pt x="0" y="2421777"/>
                    <a:pt x="0" y="1560137"/>
                  </a:cubicBezTo>
                  <a:cubicBezTo>
                    <a:pt x="0" y="698498"/>
                    <a:pt x="698498" y="0"/>
                    <a:pt x="1560137" y="0"/>
                  </a:cubicBezTo>
                  <a:close/>
                </a:path>
              </a:pathLst>
            </a:custGeom>
          </p:spPr>
        </p:pic>
      </p:grpSp>
      <p:sp>
        <p:nvSpPr>
          <p:cNvPr id="19" name="橢圓 18"/>
          <p:cNvSpPr/>
          <p:nvPr/>
        </p:nvSpPr>
        <p:spPr>
          <a:xfrm>
            <a:off x="8120738" y="1773532"/>
            <a:ext cx="2231199" cy="2231199"/>
          </a:xfrm>
          <a:prstGeom prst="ellipse">
            <a:avLst/>
          </a:prstGeom>
          <a:solidFill>
            <a:srgbClr val="A28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＞形箭號 36"/>
          <p:cNvSpPr/>
          <p:nvPr/>
        </p:nvSpPr>
        <p:spPr>
          <a:xfrm flipH="1">
            <a:off x="72009" y="4850802"/>
            <a:ext cx="1330748" cy="1307592"/>
          </a:xfrm>
          <a:prstGeom prst="chevron">
            <a:avLst/>
          </a:prstGeom>
          <a:solidFill>
            <a:srgbClr val="A28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67" y="431855"/>
            <a:ext cx="2995029" cy="724573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72009" y="144675"/>
            <a:ext cx="33457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團隊介紹</a:t>
            </a:r>
            <a:endParaRPr lang="zh-TW" altLang="en-US" sz="60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179215" y="1587000"/>
            <a:ext cx="11320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經濟三</a:t>
            </a:r>
            <a:endParaRPr lang="en-US" altLang="zh-TW" sz="2400" b="1" dirty="0" smtClean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  <a:p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楊承軒</a:t>
            </a:r>
          </a:p>
        </p:txBody>
      </p:sp>
      <p:sp>
        <p:nvSpPr>
          <p:cNvPr id="42" name="矩形 41"/>
          <p:cNvSpPr/>
          <p:nvPr/>
        </p:nvSpPr>
        <p:spPr>
          <a:xfrm>
            <a:off x="6304933" y="1587000"/>
            <a:ext cx="11320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經濟三</a:t>
            </a:r>
            <a:endParaRPr lang="en-US" altLang="zh-TW" sz="2400" b="1" dirty="0" smtClean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  <a:p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林彥宇</a:t>
            </a:r>
            <a:endParaRPr lang="zh-TW" altLang="en-US" sz="24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0113219" y="1587000"/>
            <a:ext cx="11320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經濟三</a:t>
            </a:r>
            <a:endParaRPr lang="en-US" altLang="zh-TW" sz="2400" b="1" dirty="0" smtClean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  <a:p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許瑋恆</a:t>
            </a:r>
            <a:endParaRPr lang="zh-TW" altLang="en-US" sz="24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184066" y="6030708"/>
            <a:ext cx="11320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經濟三</a:t>
            </a:r>
            <a:endParaRPr lang="en-US" altLang="zh-TW" sz="2400" b="1" dirty="0" smtClean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  <a:p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李</a:t>
            </a:r>
            <a:r>
              <a:rPr lang="zh-TW" altLang="en-US" sz="24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昀修</a:t>
            </a:r>
          </a:p>
        </p:txBody>
      </p:sp>
      <p:sp>
        <p:nvSpPr>
          <p:cNvPr id="45" name="矩形 44"/>
          <p:cNvSpPr/>
          <p:nvPr/>
        </p:nvSpPr>
        <p:spPr>
          <a:xfrm>
            <a:off x="8049088" y="6030708"/>
            <a:ext cx="11320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經濟三</a:t>
            </a:r>
            <a:endParaRPr lang="en-US" altLang="zh-TW" sz="2400" b="1" dirty="0" smtClean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  <a:p>
            <a:r>
              <a:rPr lang="zh-TW" altLang="en-US" sz="24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廖又興</a:t>
            </a:r>
            <a:endParaRPr lang="zh-TW" altLang="en-US" sz="24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</p:txBody>
      </p:sp>
      <p:pic>
        <p:nvPicPr>
          <p:cNvPr id="46" name="圖片 45"/>
          <p:cNvPicPr>
            <a:picLocks noChangeAspect="1"/>
          </p:cNvPicPr>
          <p:nvPr/>
        </p:nvPicPr>
        <p:blipFill>
          <a:blip r:embed="rId7"/>
          <a:srcRect l="20794" t="25760" r="54227" b="29833"/>
          <a:stretch>
            <a:fillRect/>
          </a:stretch>
        </p:blipFill>
        <p:spPr>
          <a:xfrm>
            <a:off x="8270176" y="1922970"/>
            <a:ext cx="1932322" cy="1932322"/>
          </a:xfrm>
          <a:custGeom>
            <a:avLst/>
            <a:gdLst>
              <a:gd name="connsiteX0" fmla="*/ 966161 w 1932322"/>
              <a:gd name="connsiteY0" fmla="*/ 0 h 1932322"/>
              <a:gd name="connsiteX1" fmla="*/ 1932322 w 1932322"/>
              <a:gd name="connsiteY1" fmla="*/ 966161 h 1932322"/>
              <a:gd name="connsiteX2" fmla="*/ 966161 w 1932322"/>
              <a:gd name="connsiteY2" fmla="*/ 1932322 h 1932322"/>
              <a:gd name="connsiteX3" fmla="*/ 0 w 1932322"/>
              <a:gd name="connsiteY3" fmla="*/ 966161 h 1932322"/>
              <a:gd name="connsiteX4" fmla="*/ 966161 w 1932322"/>
              <a:gd name="connsiteY4" fmla="*/ 0 h 193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2322" h="1932322">
                <a:moveTo>
                  <a:pt x="966161" y="0"/>
                </a:moveTo>
                <a:cubicBezTo>
                  <a:pt x="1499757" y="0"/>
                  <a:pt x="1932322" y="432566"/>
                  <a:pt x="1932322" y="966161"/>
                </a:cubicBezTo>
                <a:cubicBezTo>
                  <a:pt x="1932322" y="1499757"/>
                  <a:pt x="1499757" y="1932322"/>
                  <a:pt x="966161" y="1932322"/>
                </a:cubicBezTo>
                <a:cubicBezTo>
                  <a:pt x="432566" y="1932322"/>
                  <a:pt x="0" y="1499757"/>
                  <a:pt x="0" y="966161"/>
                </a:cubicBezTo>
                <a:cubicBezTo>
                  <a:pt x="0" y="432566"/>
                  <a:pt x="432566" y="0"/>
                  <a:pt x="96616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5079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67" y="431855"/>
            <a:ext cx="2995029" cy="7245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009" y="144675"/>
            <a:ext cx="33457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創作</a:t>
            </a:r>
            <a:r>
              <a:rPr lang="zh-TW" altLang="en-US" sz="60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理念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1440914" y="1733914"/>
            <a:ext cx="9310171" cy="4406171"/>
          </a:xfrm>
          <a:prstGeom prst="roundRect">
            <a:avLst/>
          </a:prstGeom>
          <a:noFill/>
          <a:ln w="127000">
            <a:solidFill>
              <a:srgbClr val="9F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  <a:cs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0399" y="2167284"/>
            <a:ext cx="8331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以家庭終生學習為出發點，將求學至今所學的知識及時事娛樂彙整，並透過互動式搶答遊戲，在玩遊戲的過程增加刺激感，讓家人能夠以對戰的模式快樂學習，題目類型廣泛從較難的知識類型到較簡單、有趣的影視、時事題型，讓題目適合各個年齡層，可謂老少咸宜，落實「活到老，學到老」！</a:t>
            </a:r>
          </a:p>
        </p:txBody>
      </p:sp>
    </p:spTree>
    <p:extLst>
      <p:ext uri="{BB962C8B-B14F-4D97-AF65-F5344CB8AC3E}">
        <p14:creationId xmlns:p14="http://schemas.microsoft.com/office/powerpoint/2010/main" val="49379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67" y="431855"/>
            <a:ext cx="2995029" cy="7245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009" y="144675"/>
            <a:ext cx="33457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成果說</a:t>
            </a:r>
            <a:r>
              <a:rPr lang="zh-TW" altLang="en-US" sz="60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明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49" y="1917700"/>
            <a:ext cx="5027694" cy="3979906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6464300" y="1733914"/>
            <a:ext cx="5130800" cy="4406171"/>
          </a:xfrm>
          <a:prstGeom prst="roundRect">
            <a:avLst/>
          </a:prstGeom>
          <a:noFill/>
          <a:ln w="127000">
            <a:solidFill>
              <a:srgbClr val="9F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我們的主要介面長這樣</a:t>
            </a:r>
            <a:r>
              <a:rPr lang="en-US" altLang="zh-TW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~</a:t>
            </a:r>
          </a:p>
          <a:p>
            <a:pPr algn="ctr"/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用滑鼠左鍵來點選想要進入遊戲、結束遊戲、或者進入遊戲說明畫面。</a:t>
            </a:r>
            <a:endParaRPr lang="zh-TW" altLang="en-US" sz="32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90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67" y="431855"/>
            <a:ext cx="2995029" cy="7245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009" y="144675"/>
            <a:ext cx="33457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成果說</a:t>
            </a:r>
            <a:r>
              <a:rPr lang="zh-TW" altLang="en-US" sz="60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明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49" y="1917699"/>
            <a:ext cx="5027694" cy="4007583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6464300" y="1733914"/>
            <a:ext cx="5130800" cy="4406171"/>
          </a:xfrm>
          <a:prstGeom prst="roundRect">
            <a:avLst/>
          </a:prstGeom>
          <a:noFill/>
          <a:ln w="127000">
            <a:solidFill>
              <a:srgbClr val="9F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這是遊戲說明的畫面，規則如畫面所示，</a:t>
            </a:r>
            <a:endParaRPr lang="en-US" altLang="zh-TW" sz="3200" b="1" dirty="0" smtClean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  <a:cs typeface="+mn-ea"/>
            </a:endParaRPr>
          </a:p>
          <a:p>
            <a:pPr algn="ctr"/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讀完後，可以點選遊戲開始來進入遊戲，</a:t>
            </a:r>
            <a:endParaRPr lang="en-US" altLang="zh-TW" sz="3200" b="1" dirty="0" smtClean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  <a:cs typeface="+mn-ea"/>
            </a:endParaRPr>
          </a:p>
          <a:p>
            <a:pPr algn="ctr"/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或者點選離開遊戲來關閉視窗</a:t>
            </a:r>
            <a:r>
              <a:rPr lang="zh-TW" altLang="en-US" sz="32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。</a:t>
            </a:r>
            <a:endParaRPr lang="en-US" altLang="zh-TW" sz="3200" b="1" dirty="0" smtClean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29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91" y="1948482"/>
            <a:ext cx="5001152" cy="391834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67" y="431855"/>
            <a:ext cx="2995029" cy="7245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009" y="144675"/>
            <a:ext cx="33457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成果說</a:t>
            </a:r>
            <a:r>
              <a:rPr lang="zh-TW" altLang="en-US" sz="60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明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6464300" y="1733914"/>
            <a:ext cx="5130800" cy="4406171"/>
          </a:xfrm>
          <a:prstGeom prst="roundRect">
            <a:avLst/>
          </a:prstGeom>
          <a:noFill/>
          <a:ln w="127000">
            <a:solidFill>
              <a:srgbClr val="9F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進入選擇遊戲的視窗，一共有六個主題可以選擇，兩位玩家準備好後，就可以用滑鼠</a:t>
            </a:r>
            <a:r>
              <a:rPr lang="en-US" altLang="zh-TW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”</a:t>
            </a:r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右鍵</a:t>
            </a:r>
            <a:r>
              <a:rPr lang="en-US" altLang="zh-TW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”</a:t>
            </a:r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來點選想要玩的主題，遊戲就開始囉</a:t>
            </a:r>
            <a:r>
              <a:rPr lang="en-US" altLang="zh-TW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!</a:t>
            </a:r>
            <a:endParaRPr lang="zh-TW" altLang="en-US" sz="32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54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91" y="1944571"/>
            <a:ext cx="4954861" cy="392225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67" y="431855"/>
            <a:ext cx="2995029" cy="7245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009" y="144675"/>
            <a:ext cx="33457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成果說</a:t>
            </a:r>
            <a:r>
              <a:rPr lang="zh-TW" altLang="en-US" sz="60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明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6464300" y="1389888"/>
            <a:ext cx="5130800" cy="4750197"/>
          </a:xfrm>
          <a:prstGeom prst="roundRect">
            <a:avLst/>
          </a:prstGeom>
          <a:noFill/>
          <a:ln w="127000">
            <a:solidFill>
              <a:srgbClr val="9F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先按下</a:t>
            </a:r>
            <a:r>
              <a:rPr lang="en-US" altLang="zh-TW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SHIFT</a:t>
            </a:r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鍵的玩家可以先回答，有五秒的時間可以回答，時間過後就自動換下一位玩家回答</a:t>
            </a:r>
            <a:r>
              <a:rPr lang="en-US" altLang="zh-TW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(</a:t>
            </a:r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此時不需要再按</a:t>
            </a:r>
            <a:r>
              <a:rPr lang="en-US" altLang="zh-TW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SHIFT</a:t>
            </a:r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進行搶答</a:t>
            </a:r>
            <a:r>
              <a:rPr lang="en-US" altLang="zh-TW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)</a:t>
            </a:r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，有玩家答對，或者協議後，都可以按下</a:t>
            </a:r>
            <a:r>
              <a:rPr lang="en-US" altLang="zh-TW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ENTER</a:t>
            </a:r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進行換題的動作。</a:t>
            </a:r>
            <a:endParaRPr lang="zh-TW" altLang="en-US" sz="32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5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91" y="1944571"/>
            <a:ext cx="4954861" cy="392207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67" y="431855"/>
            <a:ext cx="2995029" cy="7245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009" y="144675"/>
            <a:ext cx="33457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成果說</a:t>
            </a:r>
            <a:r>
              <a:rPr lang="zh-TW" altLang="en-US" sz="60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明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6464300" y="1733914"/>
            <a:ext cx="5130800" cy="4406171"/>
          </a:xfrm>
          <a:prstGeom prst="roundRect">
            <a:avLst/>
          </a:prstGeom>
          <a:noFill/>
          <a:ln w="127000">
            <a:solidFill>
              <a:srgbClr val="9F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答錯會扣一分，答對加兩分，直到有人答對後，這題便不能再回答。</a:t>
            </a:r>
            <a:endParaRPr lang="zh-TW" altLang="en-US" sz="32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089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91" y="1944571"/>
            <a:ext cx="4954861" cy="390559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67" y="431855"/>
            <a:ext cx="2995029" cy="7245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009" y="144675"/>
            <a:ext cx="33457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成果說</a:t>
            </a:r>
            <a:r>
              <a:rPr lang="zh-TW" altLang="en-US" sz="6000" b="1" dirty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明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6464300" y="1733914"/>
            <a:ext cx="5130800" cy="4406171"/>
          </a:xfrm>
          <a:prstGeom prst="roundRect">
            <a:avLst/>
          </a:prstGeom>
          <a:noFill/>
          <a:ln w="127000">
            <a:solidFill>
              <a:srgbClr val="9F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634888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  <a:cs typeface="+mn-ea"/>
              </a:rPr>
              <a:t>進行十次遊戲後，便會進行分數總結算，分數高的人獲勝。</a:t>
            </a:r>
            <a:endParaRPr lang="zh-TW" altLang="en-US" sz="3200" b="1" dirty="0">
              <a:solidFill>
                <a:srgbClr val="634888"/>
              </a:solidFill>
              <a:latin typeface="Noto Sans Mono CJK TC Regular" panose="020B0500000000000000" pitchFamily="34" charset="-120"/>
              <a:ea typeface="Noto Sans Mono CJK TC Regular" panose="020B0500000000000000" pitchFamily="34" charset="-12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353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4083</TotalTime>
  <Words>709</Words>
  <Application>Microsoft Office PowerPoint</Application>
  <PresentationFormat>寬螢幕</PresentationFormat>
  <Paragraphs>53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Noto Sans CJK TC Black</vt:lpstr>
      <vt:lpstr>Noto Sans Mono CJK TC Regular</vt:lpstr>
      <vt:lpstr>宋体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昀修 李</dc:creator>
  <cp:lastModifiedBy>昀修 李</cp:lastModifiedBy>
  <cp:revision>95</cp:revision>
  <dcterms:created xsi:type="dcterms:W3CDTF">2020-12-10T18:55:47Z</dcterms:created>
  <dcterms:modified xsi:type="dcterms:W3CDTF">2020-12-28T15:07:50Z</dcterms:modified>
</cp:coreProperties>
</file>